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3" r:id="rId4"/>
    <p:sldId id="264" r:id="rId5"/>
    <p:sldId id="265" r:id="rId6"/>
    <p:sldId id="259" r:id="rId7"/>
    <p:sldId id="268" r:id="rId8"/>
    <p:sldId id="266" r:id="rId9"/>
    <p:sldId id="267" r:id="rId1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68900" autoAdjust="0"/>
  </p:normalViewPr>
  <p:slideViewPr>
    <p:cSldViewPr snapToGrid="0" snapToObjects="1">
      <p:cViewPr varScale="1">
        <p:scale>
          <a:sx n="65" d="100"/>
          <a:sy n="65" d="100"/>
        </p:scale>
        <p:origin x="-1536" y="-10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gene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therapies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/>
            </a:r>
            <a:br>
              <a:rPr lang="nl-NL" dirty="0"/>
            </a:b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524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001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194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953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920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981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741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</a:t>
            </a:r>
            <a:br>
              <a:rPr lang="en-GB" noProof="0" dirty="0"/>
            </a:br>
            <a:r>
              <a:rPr lang="en-GB" noProof="0" dirty="0"/>
              <a:t>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22-12-2021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22-12-2021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rgbClr val="BC0436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rill-com.eur.idm.oclc.org/view/journals/ejhl/28/1/article-p68_5.xml?rskey=H624Tc&amp;result=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260000"/>
            <a:ext cx="7830839" cy="15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>
                <a:latin typeface="Helvetica" charset="0"/>
                <a:ea typeface="Helvetica" charset="0"/>
                <a:cs typeface="Helvetica" charset="0"/>
              </a:rPr>
              <a:t>Fighting </a:t>
            </a:r>
            <a:r>
              <a:rPr lang="sv-SE" b="1" dirty="0" err="1">
                <a:latin typeface="Helvetica" charset="0"/>
                <a:ea typeface="Helvetica" charset="0"/>
                <a:cs typeface="Helvetica" charset="0"/>
              </a:rPr>
              <a:t>Excessive</a:t>
            </a:r>
            <a:r>
              <a:rPr lang="sv-SE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sv-SE" b="1" dirty="0" err="1">
                <a:latin typeface="Helvetica" charset="0"/>
                <a:ea typeface="Helvetica" charset="0"/>
                <a:cs typeface="Helvetica" charset="0"/>
              </a:rPr>
              <a:t>Pricing</a:t>
            </a:r>
            <a:r>
              <a:rPr lang="sv-SE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sv-SE" b="1" dirty="0" err="1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sv-SE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sv-SE" b="1" dirty="0" err="1">
                <a:latin typeface="Helvetica" charset="0"/>
                <a:ea typeface="Helvetica" charset="0"/>
                <a:cs typeface="Helvetica" charset="0"/>
              </a:rPr>
              <a:t>Medicines</a:t>
            </a:r>
            <a:r>
              <a:rPr lang="sv-SE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sv-SE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nl-NL" altLang="en-US" b="1" dirty="0"/>
              <a:t/>
            </a:r>
            <a:br>
              <a:rPr lang="nl-NL" altLang="en-US" b="1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en-US" b="1" dirty="0"/>
              <a:t/>
            </a:r>
            <a:br>
              <a:rPr lang="nl-NL" altLang="en-US" b="1" dirty="0"/>
            </a:br>
            <a:r>
              <a:rPr lang="nl-NL" alt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André den Exter</a:t>
            </a:r>
          </a:p>
          <a:p>
            <a:r>
              <a:rPr lang="nl-NL" sz="32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denexter@law.eur.nl</a:t>
            </a:r>
            <a:endParaRPr lang="nl-NL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8" descr="C:\Users\old-denexter\Pictures\erasmus+logo_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03863"/>
            <a:ext cx="4895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F1D919-FD5E-8546-9654-E00E4446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Occasion.	The </a:t>
            </a:r>
            <a:r>
              <a:rPr lang="sv-SE" b="1" dirty="0" err="1">
                <a:latin typeface="Trebuchet MS" charset="0"/>
                <a:ea typeface="Trebuchet MS" charset="0"/>
                <a:cs typeface="Trebuchet MS" charset="0"/>
              </a:rPr>
              <a:t>rise</a:t>
            </a:r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b="1" dirty="0" err="1">
                <a:latin typeface="Trebuchet MS" charset="0"/>
                <a:ea typeface="Trebuchet MS" charset="0"/>
                <a:cs typeface="Trebuchet MS" charset="0"/>
              </a:rPr>
              <a:t>of</a:t>
            </a:r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 gene </a:t>
            </a:r>
            <a:r>
              <a:rPr lang="sv-SE" b="1" dirty="0" err="1">
                <a:latin typeface="Trebuchet MS" charset="0"/>
                <a:ea typeface="Trebuchet MS" charset="0"/>
                <a:cs typeface="Trebuchet MS" charset="0"/>
              </a:rPr>
              <a:t>therapies</a:t>
            </a:r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: sky-</a:t>
            </a:r>
            <a:r>
              <a:rPr lang="sv-SE" b="1" dirty="0" err="1">
                <a:latin typeface="Trebuchet MS" charset="0"/>
                <a:ea typeface="Trebuchet MS" charset="0"/>
                <a:cs typeface="Trebuchet MS" charset="0"/>
              </a:rPr>
              <a:t>high</a:t>
            </a:r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b="1" dirty="0" err="1">
                <a:latin typeface="Trebuchet MS" charset="0"/>
                <a:ea typeface="Trebuchet MS" charset="0"/>
                <a:cs typeface="Trebuchet MS" charset="0"/>
              </a:rPr>
              <a:t>price</a:t>
            </a:r>
            <a:r>
              <a:rPr lang="sv-SE" b="1" dirty="0">
                <a:latin typeface="Trebuchet MS" charset="0"/>
                <a:ea typeface="Trebuchet MS" charset="0"/>
                <a:cs typeface="Trebuchet MS" charset="0"/>
              </a:rPr>
              <a:t> tags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20E2028-3521-2845-A39F-2092605A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3FDFB79-28A4-6A4D-980B-A46E9A2A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2" y="1562387"/>
            <a:ext cx="6974041" cy="15880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3C343FA-23E7-424D-BAE3-B05BCA87D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748" y="3205150"/>
            <a:ext cx="6109251" cy="19383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F037728-BCD2-194F-B2F7-C0608F42E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38228"/>
            <a:ext cx="2790944" cy="14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37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034F8B-C7B4-1E42-BD4D-29F9BE4F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4" y="396000"/>
            <a:ext cx="8466945" cy="576000"/>
          </a:xfrm>
        </p:spPr>
        <p:txBody>
          <a:bodyPr/>
          <a:lstStyle/>
          <a:p>
            <a:r>
              <a:rPr lang="sv-SE" dirty="0" err="1">
                <a:latin typeface="Trebuchet MS" charset="0"/>
                <a:ea typeface="Trebuchet MS" charset="0"/>
                <a:cs typeface="Trebuchet MS" charset="0"/>
              </a:rPr>
              <a:t>Toolbox</a:t>
            </a:r>
            <a:r>
              <a:rPr lang="sv-SE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dirty="0" err="1">
                <a:latin typeface="Trebuchet MS" charset="0"/>
                <a:ea typeface="Trebuchet MS" charset="0"/>
                <a:cs typeface="Trebuchet MS" charset="0"/>
              </a:rPr>
              <a:t>price-reducing</a:t>
            </a:r>
            <a:r>
              <a:rPr lang="sv-SE" dirty="0">
                <a:latin typeface="Trebuchet MS" charset="0"/>
                <a:ea typeface="Trebuchet MS" charset="0"/>
                <a:cs typeface="Trebuchet MS" charset="0"/>
              </a:rPr>
              <a:t> options </a:t>
            </a:r>
            <a:r>
              <a:rPr lang="sv-SE" dirty="0" err="1">
                <a:latin typeface="Trebuchet MS" charset="0"/>
                <a:ea typeface="Trebuchet MS" charset="0"/>
                <a:cs typeface="Trebuchet MS" charset="0"/>
              </a:rPr>
              <a:t>life-saving</a:t>
            </a:r>
            <a:r>
              <a:rPr lang="sv-SE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dirty="0" err="1">
                <a:latin typeface="Trebuchet MS" charset="0"/>
                <a:ea typeface="Trebuchet MS" charset="0"/>
                <a:cs typeface="Trebuchet MS" charset="0"/>
              </a:rPr>
              <a:t>medicines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86D842-412A-1A4E-A210-1BE1C9CF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Legal options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Compulsory</a:t>
            </a:r>
            <a:r>
              <a:rPr lang="nl-NL" dirty="0"/>
              <a:t> </a:t>
            </a:r>
            <a:r>
              <a:rPr lang="nl-NL" dirty="0" err="1"/>
              <a:t>licensing</a:t>
            </a:r>
            <a:r>
              <a:rPr lang="nl-NL" dirty="0"/>
              <a:t>: ’patent flexibility’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Pharmacist’s</a:t>
            </a:r>
            <a:r>
              <a:rPr lang="nl-NL" dirty="0"/>
              <a:t> </a:t>
            </a:r>
            <a:r>
              <a:rPr lang="nl-NL" dirty="0" err="1"/>
              <a:t>exemption</a:t>
            </a:r>
            <a:r>
              <a:rPr lang="nl-NL" dirty="0"/>
              <a:t>: </a:t>
            </a:r>
            <a:r>
              <a:rPr lang="nl-NL" dirty="0" err="1"/>
              <a:t>justified</a:t>
            </a:r>
            <a:r>
              <a:rPr lang="nl-NL" dirty="0"/>
              <a:t> </a:t>
            </a:r>
            <a:r>
              <a:rPr lang="nl-NL" dirty="0" err="1"/>
              <a:t>exception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patent </a:t>
            </a:r>
            <a:r>
              <a:rPr lang="nl-NL" dirty="0" err="1"/>
              <a:t>law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Abuse</a:t>
            </a:r>
            <a:r>
              <a:rPr lang="nl-NL" dirty="0"/>
              <a:t> dominant </a:t>
            </a:r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excessive</a:t>
            </a:r>
            <a:r>
              <a:rPr lang="nl-NL" dirty="0"/>
              <a:t> pricing (EU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Cross-border </a:t>
            </a:r>
            <a:r>
              <a:rPr lang="nl-NL" dirty="0" err="1"/>
              <a:t>purchasing</a:t>
            </a:r>
            <a:r>
              <a:rPr lang="nl-NL" dirty="0"/>
              <a:t> </a:t>
            </a:r>
            <a:r>
              <a:rPr lang="nl-NL" dirty="0" err="1"/>
              <a:t>medicines</a:t>
            </a:r>
            <a:r>
              <a:rPr lang="nl-NL" dirty="0"/>
              <a:t> (e.g. </a:t>
            </a:r>
            <a:r>
              <a:rPr lang="nl-NL" dirty="0" err="1"/>
              <a:t>Beneluxa</a:t>
            </a:r>
            <a:r>
              <a:rPr lang="nl-NL" dirty="0"/>
              <a:t> – </a:t>
            </a:r>
            <a:r>
              <a:rPr lang="nl-NL" dirty="0" err="1"/>
              <a:t>Spinraza</a:t>
            </a:r>
            <a:r>
              <a:rPr lang="nl-NL" dirty="0"/>
              <a:t> case)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528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2C959B-B849-264B-8A01-92C2F069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Effectiveness</a:t>
            </a:r>
            <a:r>
              <a:rPr lang="nl-NL" dirty="0"/>
              <a:t> </a:t>
            </a:r>
            <a:r>
              <a:rPr lang="nl-NL" dirty="0" err="1"/>
              <a:t>price-reducing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options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F9B2FD6-A6A0-1145-B4CE-DD6E9F16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4" y="971551"/>
            <a:ext cx="8519954" cy="3348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(1)	CL: ’</a:t>
            </a:r>
            <a:r>
              <a:rPr lang="nl-NL" dirty="0" err="1"/>
              <a:t>nuclear</a:t>
            </a:r>
            <a:r>
              <a:rPr lang="nl-NL" dirty="0"/>
              <a:t> option’; </a:t>
            </a:r>
            <a:r>
              <a:rPr lang="nl-NL" dirty="0" err="1"/>
              <a:t>see</a:t>
            </a:r>
            <a:r>
              <a:rPr lang="nl-NL" dirty="0"/>
              <a:t> COVID-19 </a:t>
            </a:r>
            <a:r>
              <a:rPr lang="nl-NL" dirty="0" err="1"/>
              <a:t>debate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Opening Pandora’s box?</a:t>
            </a:r>
          </a:p>
          <a:p>
            <a:pPr lvl="1"/>
            <a:r>
              <a:rPr lang="nl-NL" dirty="0"/>
              <a:t>In </a:t>
            </a:r>
            <a:r>
              <a:rPr lang="nl-NL" dirty="0" err="1"/>
              <a:t>combination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‘data-</a:t>
            </a:r>
            <a:r>
              <a:rPr lang="nl-NL" dirty="0" err="1"/>
              <a:t>exclusivity</a:t>
            </a:r>
            <a:r>
              <a:rPr lang="nl-NL" dirty="0"/>
              <a:t> </a:t>
            </a:r>
            <a:r>
              <a:rPr lang="nl-NL" dirty="0" err="1"/>
              <a:t>waiver</a:t>
            </a:r>
            <a:r>
              <a:rPr lang="nl-NL" dirty="0"/>
              <a:t>’: </a:t>
            </a:r>
            <a:r>
              <a:rPr lang="nl-NL" dirty="0" err="1"/>
              <a:t>hardly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gene-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therapies</a:t>
            </a:r>
            <a:r>
              <a:rPr lang="nl-NL" dirty="0"/>
              <a:t>: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controversial</a:t>
            </a:r>
            <a:r>
              <a:rPr lang="nl-NL" dirty="0"/>
              <a:t> (Art. 18(2) EU Reg. 816/2006)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(2)	</a:t>
            </a:r>
            <a:r>
              <a:rPr lang="nl-NL" dirty="0" err="1"/>
              <a:t>Pharmacist’s</a:t>
            </a:r>
            <a:r>
              <a:rPr lang="nl-NL" dirty="0"/>
              <a:t> </a:t>
            </a:r>
            <a:r>
              <a:rPr lang="nl-NL" dirty="0" err="1"/>
              <a:t>exemption</a:t>
            </a:r>
            <a:r>
              <a:rPr lang="nl-NL" dirty="0"/>
              <a:t>: 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Technical </a:t>
            </a:r>
            <a:r>
              <a:rPr lang="nl-NL" dirty="0" err="1"/>
              <a:t>restrictions</a:t>
            </a:r>
            <a:r>
              <a:rPr lang="nl-NL" dirty="0"/>
              <a:t> &amp; </a:t>
            </a:r>
            <a:r>
              <a:rPr lang="nl-NL" dirty="0" err="1"/>
              <a:t>liability</a:t>
            </a:r>
            <a:r>
              <a:rPr lang="nl-NL" dirty="0"/>
              <a:t> risk patent </a:t>
            </a:r>
            <a:r>
              <a:rPr lang="nl-NL" dirty="0" err="1"/>
              <a:t>infringement</a:t>
            </a:r>
            <a:r>
              <a:rPr lang="nl-NL" dirty="0"/>
              <a:t> </a:t>
            </a:r>
            <a:r>
              <a:rPr lang="nl-NL" dirty="0" err="1"/>
              <a:t>considerable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(3) 	</a:t>
            </a:r>
            <a:r>
              <a:rPr lang="nl-NL" dirty="0" err="1"/>
              <a:t>Abuse</a:t>
            </a:r>
            <a:r>
              <a:rPr lang="nl-NL" dirty="0"/>
              <a:t> dominant </a:t>
            </a:r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excessive</a:t>
            </a:r>
            <a:r>
              <a:rPr lang="nl-NL" dirty="0"/>
              <a:t> pricing (EU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)?</a:t>
            </a:r>
          </a:p>
          <a:p>
            <a:pPr lvl="1"/>
            <a:r>
              <a:rPr lang="nl-NL" dirty="0"/>
              <a:t>Price-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comparison</a:t>
            </a:r>
            <a:r>
              <a:rPr lang="nl-NL" dirty="0"/>
              <a:t> (</a:t>
            </a:r>
            <a:r>
              <a:rPr lang="nl-NL" dirty="0" err="1"/>
              <a:t>lacking</a:t>
            </a:r>
            <a:r>
              <a:rPr lang="nl-NL" dirty="0"/>
              <a:t> </a:t>
            </a:r>
            <a:r>
              <a:rPr lang="nl-NL" dirty="0" err="1"/>
              <a:t>transparency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authorities</a:t>
            </a:r>
            <a:r>
              <a:rPr lang="nl-NL" dirty="0"/>
              <a:t> </a:t>
            </a:r>
            <a:r>
              <a:rPr lang="nl-NL" dirty="0" err="1"/>
              <a:t>unfit</a:t>
            </a:r>
            <a:r>
              <a:rPr lang="nl-NL" dirty="0"/>
              <a:t> as </a:t>
            </a:r>
            <a:r>
              <a:rPr lang="nl-NL" dirty="0" err="1"/>
              <a:t>price</a:t>
            </a:r>
            <a:r>
              <a:rPr lang="nl-NL" dirty="0"/>
              <a:t> regulators</a:t>
            </a:r>
          </a:p>
          <a:p>
            <a:pPr lvl="1"/>
            <a:r>
              <a:rPr lang="nl-NL" dirty="0" err="1"/>
              <a:t>Exception</a:t>
            </a:r>
            <a:r>
              <a:rPr lang="nl-NL" dirty="0"/>
              <a:t>: Dutch CA </a:t>
            </a:r>
            <a:r>
              <a:rPr lang="nl-NL" dirty="0" err="1"/>
              <a:t>imposes</a:t>
            </a:r>
            <a:r>
              <a:rPr lang="nl-NL" dirty="0"/>
              <a:t> fine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Leadiant’s</a:t>
            </a:r>
            <a:r>
              <a:rPr lang="nl-NL" dirty="0"/>
              <a:t> </a:t>
            </a:r>
            <a:r>
              <a:rPr lang="nl-NL" dirty="0" err="1"/>
              <a:t>excessively</a:t>
            </a:r>
            <a:r>
              <a:rPr lang="nl-NL" dirty="0"/>
              <a:t> </a:t>
            </a:r>
            <a:r>
              <a:rPr lang="nl-NL" dirty="0" err="1"/>
              <a:t>priced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(</a:t>
            </a:r>
            <a:r>
              <a:rPr lang="nl-NL" dirty="0" err="1"/>
              <a:t>July</a:t>
            </a:r>
            <a:r>
              <a:rPr lang="nl-NL" dirty="0"/>
              <a:t> 2021)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859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A1EA2C-CF08-5A4D-8250-FEADE4B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Effectiveness</a:t>
            </a:r>
            <a:r>
              <a:rPr lang="nl-NL" dirty="0"/>
              <a:t> </a:t>
            </a:r>
            <a:r>
              <a:rPr lang="nl-NL" dirty="0" err="1"/>
              <a:t>price-reducing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options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F376CE9-623E-6E41-87A7-B7AFB351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Boosting</a:t>
            </a:r>
            <a:r>
              <a:rPr lang="nl-NL" dirty="0"/>
              <a:t> cross-border </a:t>
            </a:r>
            <a:r>
              <a:rPr lang="nl-NL" dirty="0" err="1"/>
              <a:t>purchasing</a:t>
            </a:r>
            <a:r>
              <a:rPr lang="nl-NL" dirty="0"/>
              <a:t> </a:t>
            </a:r>
            <a:r>
              <a:rPr lang="nl-NL" dirty="0" err="1"/>
              <a:t>medicines</a:t>
            </a:r>
            <a:r>
              <a:rPr lang="nl-NL" dirty="0"/>
              <a:t> (e.g. </a:t>
            </a:r>
            <a:r>
              <a:rPr lang="nl-NL" dirty="0" err="1"/>
              <a:t>Beneluxa</a:t>
            </a:r>
            <a:r>
              <a:rPr lang="nl-NL" dirty="0"/>
              <a:t> – </a:t>
            </a:r>
            <a:r>
              <a:rPr lang="nl-NL" dirty="0" err="1"/>
              <a:t>Spinraza</a:t>
            </a:r>
            <a:r>
              <a:rPr lang="nl-NL" dirty="0"/>
              <a:t> case)</a:t>
            </a:r>
          </a:p>
          <a:p>
            <a:endParaRPr lang="nl-NL" dirty="0"/>
          </a:p>
          <a:p>
            <a:pPr marL="216000" lvl="1" indent="0">
              <a:lnSpc>
                <a:spcPct val="150000"/>
              </a:lnSpc>
              <a:buNone/>
            </a:pPr>
            <a:r>
              <a:rPr lang="nl-NL" dirty="0"/>
              <a:t>- New trend on </a:t>
            </a:r>
            <a:r>
              <a:rPr lang="nl-NL" dirty="0" err="1"/>
              <a:t>intergovernemental</a:t>
            </a:r>
            <a:r>
              <a:rPr lang="nl-NL" dirty="0"/>
              <a:t> cooperation (</a:t>
            </a:r>
            <a:r>
              <a:rPr lang="nl-NL" dirty="0" err="1"/>
              <a:t>HTAs</a:t>
            </a:r>
            <a:r>
              <a:rPr lang="nl-NL" dirty="0"/>
              <a:t>, public </a:t>
            </a:r>
            <a:r>
              <a:rPr lang="nl-NL" dirty="0" err="1"/>
              <a:t>procurement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negotations</a:t>
            </a:r>
            <a:r>
              <a:rPr lang="nl-NL" dirty="0"/>
              <a:t>) on </a:t>
            </a:r>
            <a:r>
              <a:rPr lang="nl-NL" dirty="0" err="1"/>
              <a:t>voluntary</a:t>
            </a:r>
            <a:r>
              <a:rPr lang="nl-NL" dirty="0"/>
              <a:t> basis</a:t>
            </a:r>
          </a:p>
          <a:p>
            <a:pPr marL="216000" lvl="1" indent="0">
              <a:lnSpc>
                <a:spcPct val="150000"/>
              </a:lnSpc>
              <a:buNone/>
            </a:pPr>
            <a:r>
              <a:rPr lang="nl-NL" dirty="0"/>
              <a:t>- </a:t>
            </a:r>
            <a:r>
              <a:rPr lang="nl-NL" dirty="0" err="1"/>
              <a:t>Differences</a:t>
            </a:r>
            <a:r>
              <a:rPr lang="nl-NL" dirty="0"/>
              <a:t> in focus</a:t>
            </a:r>
          </a:p>
          <a:p>
            <a:pPr marL="216000" lvl="1" indent="0">
              <a:lnSpc>
                <a:spcPct val="150000"/>
              </a:lnSpc>
              <a:buNone/>
            </a:pPr>
            <a:r>
              <a:rPr lang="nl-NL" dirty="0"/>
              <a:t>-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sustainability</a:t>
            </a:r>
            <a:r>
              <a:rPr lang="nl-NL" dirty="0"/>
              <a:t> health systems</a:t>
            </a:r>
          </a:p>
          <a:p>
            <a:pPr lvl="1">
              <a:lnSpc>
                <a:spcPct val="150000"/>
              </a:lnSpc>
            </a:pPr>
            <a:endParaRPr lang="nl-NL" dirty="0"/>
          </a:p>
          <a:p>
            <a:pPr marL="2160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2930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D48851-D764-894A-AC47-04DD14A9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Recent development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4FCFA46-5D89-494B-9CB3-4E528374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World Health Assembly </a:t>
            </a:r>
            <a:r>
              <a:rPr lang="nl-NL" dirty="0" err="1"/>
              <a:t>resolution</a:t>
            </a:r>
            <a:r>
              <a:rPr lang="nl-NL" dirty="0"/>
              <a:t> WHA72.8 (2019)</a:t>
            </a:r>
          </a:p>
          <a:p>
            <a:endParaRPr lang="nl-NL" dirty="0"/>
          </a:p>
          <a:p>
            <a:r>
              <a:rPr lang="nl-NL" dirty="0"/>
              <a:t>Policy </a:t>
            </a:r>
            <a:r>
              <a:rPr lang="nl-NL" dirty="0" err="1"/>
              <a:t>recommmendations</a:t>
            </a:r>
            <a:r>
              <a:rPr lang="nl-NL" dirty="0"/>
              <a:t>: </a:t>
            </a:r>
          </a:p>
          <a:p>
            <a:pPr marL="216000" lvl="1" indent="0">
              <a:buNone/>
            </a:pPr>
            <a:r>
              <a:rPr lang="nl-NL" dirty="0"/>
              <a:t>- No </a:t>
            </a:r>
            <a:r>
              <a:rPr lang="nl-NL" dirty="0" err="1"/>
              <a:t>confidentiality</a:t>
            </a:r>
            <a:r>
              <a:rPr lang="nl-NL" dirty="0"/>
              <a:t> </a:t>
            </a:r>
            <a:r>
              <a:rPr lang="nl-NL" dirty="0" err="1"/>
              <a:t>agreements</a:t>
            </a:r>
            <a:endParaRPr lang="nl-NL" dirty="0"/>
          </a:p>
          <a:p>
            <a:pPr marL="216000" lvl="1" indent="0">
              <a:buNone/>
            </a:pPr>
            <a:r>
              <a:rPr lang="nl-NL" dirty="0"/>
              <a:t>- </a:t>
            </a:r>
            <a:r>
              <a:rPr lang="nl-NL" dirty="0" err="1"/>
              <a:t>Ensuring</a:t>
            </a:r>
            <a:r>
              <a:rPr lang="nl-NL" dirty="0"/>
              <a:t> </a:t>
            </a:r>
            <a:r>
              <a:rPr lang="nl-NL" dirty="0" err="1"/>
              <a:t>transparency</a:t>
            </a:r>
            <a:r>
              <a:rPr lang="nl-NL" dirty="0"/>
              <a:t> of </a:t>
            </a:r>
            <a:r>
              <a:rPr lang="nl-NL" dirty="0" err="1"/>
              <a:t>prices</a:t>
            </a:r>
            <a:r>
              <a:rPr lang="nl-NL" dirty="0"/>
              <a:t>, R&amp;D </a:t>
            </a:r>
            <a:r>
              <a:rPr lang="nl-NL" dirty="0" err="1"/>
              <a:t>investments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pPr marL="216000" lvl="1" indent="0">
              <a:buNone/>
            </a:pPr>
            <a:r>
              <a:rPr lang="nl-NL" dirty="0"/>
              <a:t>- </a:t>
            </a:r>
            <a:r>
              <a:rPr lang="nl-NL" dirty="0" err="1"/>
              <a:t>Ensuring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data on </a:t>
            </a:r>
            <a:r>
              <a:rPr lang="nl-NL" dirty="0" err="1"/>
              <a:t>prices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costs</a:t>
            </a:r>
            <a:endParaRPr lang="nl-NL" dirty="0"/>
          </a:p>
          <a:p>
            <a:pPr lvl="1">
              <a:buFontTx/>
              <a:buChar char="-"/>
            </a:pPr>
            <a:endParaRPr lang="nl-NL" dirty="0"/>
          </a:p>
          <a:p>
            <a:r>
              <a:rPr lang="nl-NL" dirty="0" err="1"/>
              <a:t>Risks</a:t>
            </a:r>
            <a:r>
              <a:rPr lang="nl-NL" dirty="0"/>
              <a:t> of </a:t>
            </a:r>
            <a:r>
              <a:rPr lang="nl-NL" dirty="0" err="1"/>
              <a:t>transparency</a:t>
            </a:r>
            <a:endParaRPr lang="nl-NL" dirty="0"/>
          </a:p>
          <a:p>
            <a:endParaRPr lang="nl-NL" dirty="0"/>
          </a:p>
          <a:p>
            <a:r>
              <a:rPr lang="nl-NL" dirty="0"/>
              <a:t>Overall: </a:t>
            </a:r>
            <a:r>
              <a:rPr lang="nl-NL" dirty="0" err="1"/>
              <a:t>cost</a:t>
            </a:r>
            <a:r>
              <a:rPr lang="nl-NL" dirty="0"/>
              <a:t> or </a:t>
            </a:r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transparency</a:t>
            </a:r>
            <a:r>
              <a:rPr lang="nl-NL" dirty="0"/>
              <a:t> </a:t>
            </a:r>
            <a:r>
              <a:rPr lang="nl-NL" dirty="0" err="1"/>
              <a:t>alone</a:t>
            </a:r>
            <a:r>
              <a:rPr lang="nl-NL" dirty="0"/>
              <a:t> </a:t>
            </a:r>
            <a:r>
              <a:rPr lang="nl-NL" dirty="0" err="1"/>
              <a:t>unlikely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guarantee</a:t>
            </a:r>
            <a:r>
              <a:rPr lang="nl-NL" dirty="0"/>
              <a:t> a </a:t>
            </a:r>
            <a:r>
              <a:rPr lang="nl-NL" dirty="0" err="1"/>
              <a:t>reduction</a:t>
            </a:r>
            <a:r>
              <a:rPr lang="nl-NL" dirty="0"/>
              <a:t> in </a:t>
            </a:r>
            <a:r>
              <a:rPr lang="nl-NL" dirty="0" err="1"/>
              <a:t>medicine</a:t>
            </a:r>
            <a:r>
              <a:rPr lang="nl-NL" dirty="0"/>
              <a:t> </a:t>
            </a:r>
            <a:r>
              <a:rPr lang="nl-NL" dirty="0" err="1"/>
              <a:t>prices</a:t>
            </a:r>
            <a:r>
              <a:rPr lang="nl-NL" dirty="0"/>
              <a:t> or expanded 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medicines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3175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D26404-E863-5441-8109-4FB6FDB8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132522"/>
            <a:ext cx="8172000" cy="839478"/>
          </a:xfrm>
        </p:spPr>
        <p:txBody>
          <a:bodyPr/>
          <a:lstStyle/>
          <a:p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: </a:t>
            </a:r>
            <a:r>
              <a:rPr lang="nl-NL" dirty="0" err="1"/>
              <a:t>alternative</a:t>
            </a:r>
            <a:r>
              <a:rPr lang="nl-NL" dirty="0"/>
              <a:t> pricing </a:t>
            </a:r>
            <a:r>
              <a:rPr lang="nl-NL" dirty="0" err="1"/>
              <a:t>models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6624A63-3413-204C-9E41-C46992E9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4" y="971551"/>
            <a:ext cx="8172000" cy="3348000"/>
          </a:xfrm>
        </p:spPr>
        <p:txBody>
          <a:bodyPr/>
          <a:lstStyle/>
          <a:p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innovative</a:t>
            </a:r>
            <a:r>
              <a:rPr lang="nl-NL" dirty="0"/>
              <a:t> </a:t>
            </a:r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calculation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(health </a:t>
            </a:r>
            <a:r>
              <a:rPr lang="nl-NL" dirty="0" err="1"/>
              <a:t>economists</a:t>
            </a:r>
            <a:r>
              <a:rPr lang="nl-NL" dirty="0"/>
              <a:t>)(e.g.: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</a:t>
            </a:r>
            <a:r>
              <a:rPr lang="nl-NL" dirty="0" err="1"/>
              <a:t>znTgYPRWyrA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702D0BF-F9CD-8E4D-B41C-E55B384E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3" y="1312849"/>
            <a:ext cx="5156288" cy="2357346"/>
          </a:xfrm>
          <a:prstGeom prst="rect">
            <a:avLst/>
          </a:prstGeom>
        </p:spPr>
      </p:pic>
      <p:pic>
        <p:nvPicPr>
          <p:cNvPr id="1027" name="Picture 3" descr="page21image45846176">
            <a:extLst>
              <a:ext uri="{FF2B5EF4-FFF2-40B4-BE49-F238E27FC236}">
                <a16:creationId xmlns:a16="http://schemas.microsoft.com/office/drawing/2014/main" xmlns="" id="{3999F2DE-8FCF-4A49-97F2-F6C16876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82858"/>
            <a:ext cx="4664765" cy="11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1image45846176">
            <a:extLst>
              <a:ext uri="{FF2B5EF4-FFF2-40B4-BE49-F238E27FC236}">
                <a16:creationId xmlns:a16="http://schemas.microsoft.com/office/drawing/2014/main" xmlns="" id="{C90F123D-5E1A-4A46-809D-6040B767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3494"/>
            <a:ext cx="8178800" cy="12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26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3A783C-CF39-FA4E-AD3F-F77B1A85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FF180F5-5072-D840-BBE7-590950D7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Disclosure</a:t>
            </a:r>
            <a:r>
              <a:rPr lang="nl-NL" dirty="0"/>
              <a:t> </a:t>
            </a:r>
            <a:r>
              <a:rPr lang="nl-NL" dirty="0" err="1"/>
              <a:t>practices</a:t>
            </a:r>
            <a:r>
              <a:rPr lang="nl-NL" dirty="0"/>
              <a:t> (CL, DE </a:t>
            </a:r>
            <a:r>
              <a:rPr lang="nl-NL" dirty="0" err="1"/>
              <a:t>waiver</a:t>
            </a:r>
            <a:r>
              <a:rPr lang="nl-NL" dirty="0"/>
              <a:t>)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effective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authorities</a:t>
            </a:r>
            <a:r>
              <a:rPr lang="nl-NL" dirty="0"/>
              <a:t> no </a:t>
            </a:r>
            <a:r>
              <a:rPr lang="nl-NL" dirty="0" err="1"/>
              <a:t>price</a:t>
            </a:r>
            <a:r>
              <a:rPr lang="nl-NL" dirty="0"/>
              <a:t> regulators</a:t>
            </a:r>
          </a:p>
          <a:p>
            <a:endParaRPr lang="nl-NL" dirty="0"/>
          </a:p>
          <a:p>
            <a:r>
              <a:rPr lang="nl-NL" dirty="0" err="1"/>
              <a:t>Expanding</a:t>
            </a:r>
            <a:r>
              <a:rPr lang="nl-NL" dirty="0"/>
              <a:t> </a:t>
            </a:r>
            <a:r>
              <a:rPr lang="nl-NL" dirty="0" err="1"/>
              <a:t>voluntary</a:t>
            </a:r>
            <a:r>
              <a:rPr lang="nl-NL" dirty="0"/>
              <a:t> </a:t>
            </a:r>
            <a:r>
              <a:rPr lang="nl-NL" dirty="0" err="1"/>
              <a:t>cross-country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 on </a:t>
            </a:r>
            <a:r>
              <a:rPr lang="nl-NL" dirty="0" err="1"/>
              <a:t>procurement</a:t>
            </a:r>
            <a:r>
              <a:rPr lang="nl-NL" dirty="0"/>
              <a:t> (</a:t>
            </a:r>
            <a:r>
              <a:rPr lang="nl-NL" dirty="0" err="1"/>
              <a:t>categories</a:t>
            </a:r>
            <a:r>
              <a:rPr lang="nl-NL" dirty="0"/>
              <a:t>) </a:t>
            </a:r>
            <a:r>
              <a:rPr lang="nl-NL" dirty="0" err="1"/>
              <a:t>medicines</a:t>
            </a:r>
            <a:r>
              <a:rPr lang="nl-NL" dirty="0"/>
              <a:t> more </a:t>
            </a:r>
            <a:r>
              <a:rPr lang="nl-NL" dirty="0" err="1"/>
              <a:t>effective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Need</a:t>
            </a:r>
            <a:r>
              <a:rPr lang="nl-NL" dirty="0"/>
              <a:t> of development </a:t>
            </a:r>
            <a:r>
              <a:rPr lang="nl-NL" dirty="0" err="1"/>
              <a:t>cost</a:t>
            </a:r>
            <a:r>
              <a:rPr lang="nl-NL" dirty="0"/>
              <a:t>/</a:t>
            </a:r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transparency</a:t>
            </a:r>
            <a:r>
              <a:rPr lang="nl-NL" dirty="0"/>
              <a:t> </a:t>
            </a:r>
            <a:r>
              <a:rPr lang="nl-NL" dirty="0" err="1"/>
              <a:t>medicines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alternative</a:t>
            </a:r>
            <a:r>
              <a:rPr lang="nl-NL" dirty="0"/>
              <a:t> pricing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(new) </a:t>
            </a:r>
            <a:r>
              <a:rPr lang="nl-NL" dirty="0" err="1"/>
              <a:t>medicines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34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FB5674-CCBC-0D43-954C-D119E2F7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DE8051F-752A-1A47-9884-6BBE2FDDD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A. den Exter, </a:t>
            </a:r>
            <a:r>
              <a:rPr lang="nl-NL" dirty="0" err="1"/>
              <a:t>Fighting</a:t>
            </a:r>
            <a:r>
              <a:rPr lang="nl-NL" dirty="0"/>
              <a:t> </a:t>
            </a:r>
            <a:r>
              <a:rPr lang="nl-NL" dirty="0" err="1"/>
              <a:t>Excessive</a:t>
            </a:r>
            <a:r>
              <a:rPr lang="nl-NL" dirty="0"/>
              <a:t> </a:t>
            </a:r>
            <a:r>
              <a:rPr lang="nl-NL" dirty="0" err="1"/>
              <a:t>Pharmaceutical</a:t>
            </a:r>
            <a:r>
              <a:rPr lang="nl-NL" dirty="0"/>
              <a:t> </a:t>
            </a:r>
            <a:r>
              <a:rPr lang="nl-NL" dirty="0" err="1"/>
              <a:t>Prices</a:t>
            </a:r>
            <a:r>
              <a:rPr lang="nl-NL" dirty="0"/>
              <a:t>: </a:t>
            </a:r>
            <a:r>
              <a:rPr lang="nl-NL" dirty="0" err="1"/>
              <a:t>Evaluating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Options, In: </a:t>
            </a:r>
            <a:r>
              <a:rPr lang="nl-NL" i="1" dirty="0"/>
              <a:t>European Journal of Health </a:t>
            </a:r>
            <a:r>
              <a:rPr lang="nl-NL" i="1" dirty="0" err="1"/>
              <a:t>Law</a:t>
            </a:r>
            <a:r>
              <a:rPr lang="nl-NL" dirty="0"/>
              <a:t>, 29 April 2020, 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	https://brill-com.eur.idm.oclc.org/view/journals/ejhl/28/1/article-	p68_5.xml?rskey=H624Tc&amp;result=5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K. </a:t>
            </a:r>
            <a:r>
              <a:rPr lang="nl-NL" dirty="0" err="1"/>
              <a:t>Perehudoff</a:t>
            </a:r>
            <a:r>
              <a:rPr lang="nl-NL" dirty="0"/>
              <a:t>, K. Mara, E ‘t Hoen HEALTH EVIDENCE NETWORK SYNTHESIS REPORT 73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evidence</a:t>
            </a:r>
            <a:r>
              <a:rPr lang="nl-NL" dirty="0"/>
              <a:t> on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transparency</a:t>
            </a:r>
            <a:r>
              <a:rPr lang="nl-NL" dirty="0"/>
              <a:t> of </a:t>
            </a:r>
            <a:r>
              <a:rPr lang="nl-NL" dirty="0" err="1"/>
              <a:t>markets</a:t>
            </a:r>
            <a:r>
              <a:rPr lang="nl-NL" dirty="0"/>
              <a:t> 	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medicines</a:t>
            </a:r>
            <a:r>
              <a:rPr lang="nl-NL" dirty="0"/>
              <a:t>, vaccines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health </a:t>
            </a:r>
            <a:r>
              <a:rPr lang="nl-NL" dirty="0" err="1"/>
              <a:t>products</a:t>
            </a:r>
            <a:r>
              <a:rPr lang="nl-NL" dirty="0"/>
              <a:t> (World Health Assembly 	</a:t>
            </a:r>
            <a:r>
              <a:rPr lang="nl-NL" dirty="0" err="1"/>
              <a:t>resolution</a:t>
            </a:r>
            <a:r>
              <a:rPr lang="nl-NL" dirty="0"/>
              <a:t> WHA72.8)?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WHO, WHA </a:t>
            </a:r>
            <a:r>
              <a:rPr lang="nl-NL" dirty="0" err="1"/>
              <a:t>resolution</a:t>
            </a:r>
            <a:r>
              <a:rPr lang="nl-NL"/>
              <a:t> WHA72.8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64735570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Corporate_B_EN_v1">
  <a:themeElements>
    <a:clrScheme name="EUR_ESL">
      <a:dk1>
        <a:srgbClr val="002328"/>
      </a:dk1>
      <a:lt1>
        <a:sysClr val="window" lastClr="FFFFFF"/>
      </a:lt1>
      <a:dk2>
        <a:srgbClr val="BC0436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UR_Presentatie_EN_c18" id="{FD8D1029-CB13-4100-895A-1AA2E69923BF}" vid="{DD9A6744-DE44-48A6-94A7-D1B4C4E70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Erasmus_ESL_template_169_ENG</Template>
  <TotalTime>736</TotalTime>
  <Words>277</Words>
  <Application>Microsoft Office PowerPoint</Application>
  <PresentationFormat>Экран (16:9)</PresentationFormat>
  <Paragraphs>98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Erasmus_Corporate_B_EN_v1</vt:lpstr>
      <vt:lpstr>Fighting Excessive Pricing of Medicines  </vt:lpstr>
      <vt:lpstr>Occasion. The rise of gene therapies: sky-high price tags</vt:lpstr>
      <vt:lpstr>Toolbox price-reducing options life-saving medicines </vt:lpstr>
      <vt:lpstr>Effectiveness price-reducing legal options</vt:lpstr>
      <vt:lpstr>Effectiveness price-reducing legal options (2)</vt:lpstr>
      <vt:lpstr>Recent development</vt:lpstr>
      <vt:lpstr>Further needed: alternative pricing models</vt:lpstr>
      <vt:lpstr>Conclusions</vt:lpstr>
      <vt:lpstr>References </vt:lpstr>
    </vt:vector>
  </TitlesOfParts>
  <Company>EUR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den Exter</dc:creator>
  <dc:description>ESL presentation 16:9_x000d_version 2.0 - June 2015_x000d_Design: Fabrique_x000d_Template: Ton Persoon</dc:description>
  <cp:lastModifiedBy>Пользователь Windows</cp:lastModifiedBy>
  <cp:revision>51</cp:revision>
  <dcterms:created xsi:type="dcterms:W3CDTF">2015-09-21T07:42:35Z</dcterms:created>
  <dcterms:modified xsi:type="dcterms:W3CDTF">2021-12-22T10:12:27Z</dcterms:modified>
</cp:coreProperties>
</file>